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rompt Medium" charset="1" panose="00000600000000000000"/>
      <p:regular r:id="rId14"/>
    </p:embeddedFont>
    <p:embeddedFont>
      <p:font typeface="Mukta Light" charset="1" panose="020B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svg" Type="http://schemas.openxmlformats.org/officeDocument/2006/relationships/image"/><Relationship Id="rId5" Target="../media/aAGmsgeJtTw.m4a" Type="http://schemas.microsoft.com/office/2007/relationships/media"/><Relationship Id="rId6" Target="../media/aAGmsgeJtTw.m4a" Type="http://schemas.openxmlformats.org/officeDocument/2006/relationships/audio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59327" y="3781574"/>
            <a:ext cx="9227344" cy="1748135"/>
            <a:chOff x="0" y="0"/>
            <a:chExt cx="12303125" cy="2330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03125" cy="2330847"/>
            </a:xfrm>
            <a:custGeom>
              <a:avLst/>
              <a:gdLst/>
              <a:ahLst/>
              <a:cxnLst/>
              <a:rect r="r" b="b" t="t" l="l"/>
              <a:pathLst>
                <a:path h="2330847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2330847"/>
                  </a:lnTo>
                  <a:lnTo>
                    <a:pt x="0" y="2330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303125" cy="2359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3-D Vision and Perspective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59327" y="6001642"/>
            <a:ext cx="9227344" cy="503635"/>
            <a:chOff x="0" y="0"/>
            <a:chExt cx="12303125" cy="671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03125" cy="671513"/>
            </a:xfrm>
            <a:custGeom>
              <a:avLst/>
              <a:gdLst/>
              <a:ahLst/>
              <a:cxnLst/>
              <a:rect r="r" b="b" t="t" l="l"/>
              <a:pathLst>
                <a:path h="671513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2303125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 Foundation for Depth Perception and 3D Reconstruction</a:t>
              </a:r>
            </a:p>
          </p:txBody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2"/>
                </p:tgtEl>
              </p:cBhvr>
            </p:cmd>
            <p:audio>
              <p:cMediaNode vol="100000" showWhenStopped="false">
                <p:cTn/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01329" y="2890391"/>
            <a:ext cx="6993434" cy="874067"/>
            <a:chOff x="0" y="0"/>
            <a:chExt cx="9324578" cy="11654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24578" cy="1165423"/>
            </a:xfrm>
            <a:custGeom>
              <a:avLst/>
              <a:gdLst/>
              <a:ahLst/>
              <a:cxnLst/>
              <a:rect r="r" b="b" t="t" l="l"/>
              <a:pathLst>
                <a:path h="1165423" w="9324578">
                  <a:moveTo>
                    <a:pt x="0" y="0"/>
                  </a:moveTo>
                  <a:lnTo>
                    <a:pt x="9324578" y="0"/>
                  </a:lnTo>
                  <a:lnTo>
                    <a:pt x="9324578" y="1165423"/>
                  </a:lnTo>
                  <a:lnTo>
                    <a:pt x="0" y="116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324578" cy="119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What is 3-D Vision?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91804" y="4226867"/>
            <a:ext cx="4475410" cy="1693664"/>
            <a:chOff x="0" y="0"/>
            <a:chExt cx="5967213" cy="22582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5941695" cy="2232914"/>
            </a:xfrm>
            <a:custGeom>
              <a:avLst/>
              <a:gdLst/>
              <a:ahLst/>
              <a:cxnLst/>
              <a:rect r="r" b="b" t="t" l="l"/>
              <a:pathLst>
                <a:path h="2232914" w="5941695">
                  <a:moveTo>
                    <a:pt x="0" y="176276"/>
                  </a:moveTo>
                  <a:cubicBezTo>
                    <a:pt x="0" y="78867"/>
                    <a:pt x="79502" y="0"/>
                    <a:pt x="177419" y="0"/>
                  </a:cubicBezTo>
                  <a:lnTo>
                    <a:pt x="5764276" y="0"/>
                  </a:lnTo>
                  <a:cubicBezTo>
                    <a:pt x="5862320" y="0"/>
                    <a:pt x="5941695" y="78867"/>
                    <a:pt x="5941695" y="176276"/>
                  </a:cubicBezTo>
                  <a:lnTo>
                    <a:pt x="5941695" y="2056638"/>
                  </a:lnTo>
                  <a:cubicBezTo>
                    <a:pt x="5941695" y="2153920"/>
                    <a:pt x="5862193" y="2232914"/>
                    <a:pt x="5764276" y="2232914"/>
                  </a:cubicBezTo>
                  <a:lnTo>
                    <a:pt x="177419" y="2232914"/>
                  </a:lnTo>
                  <a:cubicBezTo>
                    <a:pt x="79502" y="2232787"/>
                    <a:pt x="0" y="2153920"/>
                    <a:pt x="0" y="205663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67095" cy="2258314"/>
            </a:xfrm>
            <a:custGeom>
              <a:avLst/>
              <a:gdLst/>
              <a:ahLst/>
              <a:cxnLst/>
              <a:rect r="r" b="b" t="t" l="l"/>
              <a:pathLst>
                <a:path h="2258314" w="5967095">
                  <a:moveTo>
                    <a:pt x="0" y="188976"/>
                  </a:moveTo>
                  <a:cubicBezTo>
                    <a:pt x="0" y="84455"/>
                    <a:pt x="85217" y="0"/>
                    <a:pt x="190119" y="0"/>
                  </a:cubicBezTo>
                  <a:lnTo>
                    <a:pt x="5776976" y="0"/>
                  </a:lnTo>
                  <a:lnTo>
                    <a:pt x="5776976" y="12700"/>
                  </a:lnTo>
                  <a:lnTo>
                    <a:pt x="5776976" y="0"/>
                  </a:lnTo>
                  <a:cubicBezTo>
                    <a:pt x="5881878" y="0"/>
                    <a:pt x="5967095" y="84455"/>
                    <a:pt x="5967095" y="188976"/>
                  </a:cubicBezTo>
                  <a:lnTo>
                    <a:pt x="5954395" y="188976"/>
                  </a:lnTo>
                  <a:lnTo>
                    <a:pt x="5967095" y="188976"/>
                  </a:lnTo>
                  <a:lnTo>
                    <a:pt x="5967095" y="2069338"/>
                  </a:lnTo>
                  <a:lnTo>
                    <a:pt x="5954395" y="2069338"/>
                  </a:lnTo>
                  <a:lnTo>
                    <a:pt x="5967095" y="2069338"/>
                  </a:lnTo>
                  <a:cubicBezTo>
                    <a:pt x="5967095" y="2173732"/>
                    <a:pt x="5881878" y="2258314"/>
                    <a:pt x="5776976" y="2258314"/>
                  </a:cubicBezTo>
                  <a:lnTo>
                    <a:pt x="5776976" y="2245614"/>
                  </a:lnTo>
                  <a:lnTo>
                    <a:pt x="5776976" y="2258314"/>
                  </a:lnTo>
                  <a:lnTo>
                    <a:pt x="190119" y="2258314"/>
                  </a:lnTo>
                  <a:lnTo>
                    <a:pt x="190119" y="2245614"/>
                  </a:lnTo>
                  <a:lnTo>
                    <a:pt x="190119" y="2258314"/>
                  </a:lnTo>
                  <a:cubicBezTo>
                    <a:pt x="85217" y="2258187"/>
                    <a:pt x="0" y="2173732"/>
                    <a:pt x="0" y="2069338"/>
                  </a:cubicBezTo>
                  <a:lnTo>
                    <a:pt x="0" y="188976"/>
                  </a:lnTo>
                  <a:lnTo>
                    <a:pt x="12700" y="188976"/>
                  </a:lnTo>
                  <a:lnTo>
                    <a:pt x="0" y="188976"/>
                  </a:lnTo>
                  <a:moveTo>
                    <a:pt x="25400" y="188976"/>
                  </a:moveTo>
                  <a:lnTo>
                    <a:pt x="25400" y="2069338"/>
                  </a:lnTo>
                  <a:lnTo>
                    <a:pt x="12700" y="2069338"/>
                  </a:lnTo>
                  <a:lnTo>
                    <a:pt x="25400" y="2069338"/>
                  </a:lnTo>
                  <a:cubicBezTo>
                    <a:pt x="25400" y="2159635"/>
                    <a:pt x="99060" y="2232914"/>
                    <a:pt x="190119" y="2232914"/>
                  </a:cubicBezTo>
                  <a:lnTo>
                    <a:pt x="5776976" y="2232914"/>
                  </a:lnTo>
                  <a:cubicBezTo>
                    <a:pt x="5868035" y="2232914"/>
                    <a:pt x="5941695" y="2159635"/>
                    <a:pt x="5941695" y="2069338"/>
                  </a:cubicBezTo>
                  <a:lnTo>
                    <a:pt x="5941695" y="188976"/>
                  </a:lnTo>
                  <a:cubicBezTo>
                    <a:pt x="5941695" y="98679"/>
                    <a:pt x="5868035" y="25400"/>
                    <a:pt x="5776976" y="25400"/>
                  </a:cubicBezTo>
                  <a:lnTo>
                    <a:pt x="190119" y="25400"/>
                  </a:lnTo>
                  <a:lnTo>
                    <a:pt x="190119" y="12700"/>
                  </a:lnTo>
                  <a:lnTo>
                    <a:pt x="190119" y="25400"/>
                  </a:lnTo>
                  <a:cubicBezTo>
                    <a:pt x="99060" y="25400"/>
                    <a:pt x="25400" y="98679"/>
                    <a:pt x="25400" y="18897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35001" y="4570065"/>
            <a:ext cx="3789015" cy="1007269"/>
            <a:chOff x="0" y="0"/>
            <a:chExt cx="5052020" cy="13430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52020" cy="1343025"/>
            </a:xfrm>
            <a:custGeom>
              <a:avLst/>
              <a:gdLst/>
              <a:ahLst/>
              <a:cxnLst/>
              <a:rect r="r" b="b" t="t" l="l"/>
              <a:pathLst>
                <a:path h="1343025" w="5052020">
                  <a:moveTo>
                    <a:pt x="0" y="0"/>
                  </a:moveTo>
                  <a:lnTo>
                    <a:pt x="5052020" y="0"/>
                  </a:lnTo>
                  <a:lnTo>
                    <a:pt x="5052020" y="1343025"/>
                  </a:lnTo>
                  <a:lnTo>
                    <a:pt x="0" y="1343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5052020" cy="1447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Ability to perceive depth and 3-D structure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62786" y="4226867"/>
            <a:ext cx="4475410" cy="1693664"/>
            <a:chOff x="0" y="0"/>
            <a:chExt cx="5967213" cy="22582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5941695" cy="2232914"/>
            </a:xfrm>
            <a:custGeom>
              <a:avLst/>
              <a:gdLst/>
              <a:ahLst/>
              <a:cxnLst/>
              <a:rect r="r" b="b" t="t" l="l"/>
              <a:pathLst>
                <a:path h="2232914" w="5941695">
                  <a:moveTo>
                    <a:pt x="0" y="176276"/>
                  </a:moveTo>
                  <a:cubicBezTo>
                    <a:pt x="0" y="78867"/>
                    <a:pt x="79502" y="0"/>
                    <a:pt x="177419" y="0"/>
                  </a:cubicBezTo>
                  <a:lnTo>
                    <a:pt x="5764276" y="0"/>
                  </a:lnTo>
                  <a:cubicBezTo>
                    <a:pt x="5862320" y="0"/>
                    <a:pt x="5941695" y="78867"/>
                    <a:pt x="5941695" y="176276"/>
                  </a:cubicBezTo>
                  <a:lnTo>
                    <a:pt x="5941695" y="2056638"/>
                  </a:lnTo>
                  <a:cubicBezTo>
                    <a:pt x="5941695" y="2153920"/>
                    <a:pt x="5862193" y="2232914"/>
                    <a:pt x="5764276" y="2232914"/>
                  </a:cubicBezTo>
                  <a:lnTo>
                    <a:pt x="177419" y="2232914"/>
                  </a:lnTo>
                  <a:cubicBezTo>
                    <a:pt x="79502" y="2232787"/>
                    <a:pt x="0" y="2153920"/>
                    <a:pt x="0" y="205663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67095" cy="2258314"/>
            </a:xfrm>
            <a:custGeom>
              <a:avLst/>
              <a:gdLst/>
              <a:ahLst/>
              <a:cxnLst/>
              <a:rect r="r" b="b" t="t" l="l"/>
              <a:pathLst>
                <a:path h="2258314" w="5967095">
                  <a:moveTo>
                    <a:pt x="0" y="188976"/>
                  </a:moveTo>
                  <a:cubicBezTo>
                    <a:pt x="0" y="84455"/>
                    <a:pt x="85217" y="0"/>
                    <a:pt x="190119" y="0"/>
                  </a:cubicBezTo>
                  <a:lnTo>
                    <a:pt x="5776976" y="0"/>
                  </a:lnTo>
                  <a:lnTo>
                    <a:pt x="5776976" y="12700"/>
                  </a:lnTo>
                  <a:lnTo>
                    <a:pt x="5776976" y="0"/>
                  </a:lnTo>
                  <a:cubicBezTo>
                    <a:pt x="5881878" y="0"/>
                    <a:pt x="5967095" y="84455"/>
                    <a:pt x="5967095" y="188976"/>
                  </a:cubicBezTo>
                  <a:lnTo>
                    <a:pt x="5954395" y="188976"/>
                  </a:lnTo>
                  <a:lnTo>
                    <a:pt x="5967095" y="188976"/>
                  </a:lnTo>
                  <a:lnTo>
                    <a:pt x="5967095" y="2069338"/>
                  </a:lnTo>
                  <a:lnTo>
                    <a:pt x="5954395" y="2069338"/>
                  </a:lnTo>
                  <a:lnTo>
                    <a:pt x="5967095" y="2069338"/>
                  </a:lnTo>
                  <a:cubicBezTo>
                    <a:pt x="5967095" y="2173732"/>
                    <a:pt x="5881878" y="2258314"/>
                    <a:pt x="5776976" y="2258314"/>
                  </a:cubicBezTo>
                  <a:lnTo>
                    <a:pt x="5776976" y="2245614"/>
                  </a:lnTo>
                  <a:lnTo>
                    <a:pt x="5776976" y="2258314"/>
                  </a:lnTo>
                  <a:lnTo>
                    <a:pt x="190119" y="2258314"/>
                  </a:lnTo>
                  <a:lnTo>
                    <a:pt x="190119" y="2245614"/>
                  </a:lnTo>
                  <a:lnTo>
                    <a:pt x="190119" y="2258314"/>
                  </a:lnTo>
                  <a:cubicBezTo>
                    <a:pt x="85217" y="2258187"/>
                    <a:pt x="0" y="2173732"/>
                    <a:pt x="0" y="2069338"/>
                  </a:cubicBezTo>
                  <a:lnTo>
                    <a:pt x="0" y="188976"/>
                  </a:lnTo>
                  <a:lnTo>
                    <a:pt x="12700" y="188976"/>
                  </a:lnTo>
                  <a:lnTo>
                    <a:pt x="0" y="188976"/>
                  </a:lnTo>
                  <a:moveTo>
                    <a:pt x="25400" y="188976"/>
                  </a:moveTo>
                  <a:lnTo>
                    <a:pt x="25400" y="2069338"/>
                  </a:lnTo>
                  <a:lnTo>
                    <a:pt x="12700" y="2069338"/>
                  </a:lnTo>
                  <a:lnTo>
                    <a:pt x="25400" y="2069338"/>
                  </a:lnTo>
                  <a:cubicBezTo>
                    <a:pt x="25400" y="2159635"/>
                    <a:pt x="99060" y="2232914"/>
                    <a:pt x="190119" y="2232914"/>
                  </a:cubicBezTo>
                  <a:lnTo>
                    <a:pt x="5776976" y="2232914"/>
                  </a:lnTo>
                  <a:cubicBezTo>
                    <a:pt x="5868035" y="2232914"/>
                    <a:pt x="5941695" y="2159635"/>
                    <a:pt x="5941695" y="2069338"/>
                  </a:cubicBezTo>
                  <a:lnTo>
                    <a:pt x="5941695" y="188976"/>
                  </a:lnTo>
                  <a:cubicBezTo>
                    <a:pt x="5941695" y="98679"/>
                    <a:pt x="5868035" y="25400"/>
                    <a:pt x="5776976" y="25400"/>
                  </a:cubicBezTo>
                  <a:lnTo>
                    <a:pt x="190119" y="25400"/>
                  </a:lnTo>
                  <a:lnTo>
                    <a:pt x="190119" y="12700"/>
                  </a:lnTo>
                  <a:lnTo>
                    <a:pt x="190119" y="25400"/>
                  </a:lnTo>
                  <a:cubicBezTo>
                    <a:pt x="99060" y="25400"/>
                    <a:pt x="25400" y="98679"/>
                    <a:pt x="25400" y="18897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205984" y="4570065"/>
            <a:ext cx="3789015" cy="1007269"/>
            <a:chOff x="0" y="0"/>
            <a:chExt cx="5052020" cy="13430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52020" cy="1343025"/>
            </a:xfrm>
            <a:custGeom>
              <a:avLst/>
              <a:gdLst/>
              <a:ahLst/>
              <a:cxnLst/>
              <a:rect r="r" b="b" t="t" l="l"/>
              <a:pathLst>
                <a:path h="1343025" w="5052020">
                  <a:moveTo>
                    <a:pt x="0" y="0"/>
                  </a:moveTo>
                  <a:lnTo>
                    <a:pt x="5052020" y="0"/>
                  </a:lnTo>
                  <a:lnTo>
                    <a:pt x="5052020" y="1343025"/>
                  </a:lnTo>
                  <a:lnTo>
                    <a:pt x="0" y="1343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5052020" cy="1447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Humans: disparity, motion, perspective cues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91804" y="6216104"/>
            <a:ext cx="9246394" cy="1190030"/>
            <a:chOff x="0" y="0"/>
            <a:chExt cx="12328525" cy="158670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2700" y="12700"/>
              <a:ext cx="12302998" cy="1561338"/>
            </a:xfrm>
            <a:custGeom>
              <a:avLst/>
              <a:gdLst/>
              <a:ahLst/>
              <a:cxnLst/>
              <a:rect r="r" b="b" t="t" l="l"/>
              <a:pathLst>
                <a:path h="1561338" w="12302998">
                  <a:moveTo>
                    <a:pt x="0" y="176276"/>
                  </a:moveTo>
                  <a:cubicBezTo>
                    <a:pt x="0" y="78867"/>
                    <a:pt x="80010" y="0"/>
                    <a:pt x="178689" y="0"/>
                  </a:cubicBezTo>
                  <a:lnTo>
                    <a:pt x="12124309" y="0"/>
                  </a:lnTo>
                  <a:cubicBezTo>
                    <a:pt x="12222988" y="0"/>
                    <a:pt x="12302998" y="78867"/>
                    <a:pt x="12302998" y="176276"/>
                  </a:cubicBezTo>
                  <a:lnTo>
                    <a:pt x="12302998" y="1385062"/>
                  </a:lnTo>
                  <a:cubicBezTo>
                    <a:pt x="12302998" y="1482344"/>
                    <a:pt x="12222988" y="1561338"/>
                    <a:pt x="12124309" y="1561338"/>
                  </a:cubicBezTo>
                  <a:lnTo>
                    <a:pt x="178689" y="1561338"/>
                  </a:lnTo>
                  <a:cubicBezTo>
                    <a:pt x="80010" y="1561338"/>
                    <a:pt x="0" y="1482344"/>
                    <a:pt x="0" y="1385062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328398" cy="1586738"/>
            </a:xfrm>
            <a:custGeom>
              <a:avLst/>
              <a:gdLst/>
              <a:ahLst/>
              <a:cxnLst/>
              <a:rect r="r" b="b" t="t" l="l"/>
              <a:pathLst>
                <a:path h="1586738" w="12328398">
                  <a:moveTo>
                    <a:pt x="0" y="188976"/>
                  </a:moveTo>
                  <a:cubicBezTo>
                    <a:pt x="0" y="84455"/>
                    <a:pt x="85852" y="0"/>
                    <a:pt x="191389" y="0"/>
                  </a:cubicBezTo>
                  <a:lnTo>
                    <a:pt x="12137009" y="0"/>
                  </a:lnTo>
                  <a:lnTo>
                    <a:pt x="12137009" y="12700"/>
                  </a:lnTo>
                  <a:lnTo>
                    <a:pt x="12137009" y="0"/>
                  </a:lnTo>
                  <a:cubicBezTo>
                    <a:pt x="12242546" y="0"/>
                    <a:pt x="12328398" y="84455"/>
                    <a:pt x="12328398" y="188976"/>
                  </a:cubicBezTo>
                  <a:lnTo>
                    <a:pt x="12315698" y="188976"/>
                  </a:lnTo>
                  <a:lnTo>
                    <a:pt x="12328398" y="188976"/>
                  </a:lnTo>
                  <a:lnTo>
                    <a:pt x="12328398" y="1397762"/>
                  </a:lnTo>
                  <a:lnTo>
                    <a:pt x="12315698" y="1397762"/>
                  </a:lnTo>
                  <a:lnTo>
                    <a:pt x="12328398" y="1397762"/>
                  </a:lnTo>
                  <a:cubicBezTo>
                    <a:pt x="12328398" y="1502283"/>
                    <a:pt x="12242546" y="1586738"/>
                    <a:pt x="12137009" y="1586738"/>
                  </a:cubicBezTo>
                  <a:lnTo>
                    <a:pt x="12137009" y="1574038"/>
                  </a:lnTo>
                  <a:lnTo>
                    <a:pt x="12137009" y="1586738"/>
                  </a:lnTo>
                  <a:lnTo>
                    <a:pt x="191389" y="1586738"/>
                  </a:lnTo>
                  <a:lnTo>
                    <a:pt x="191389" y="1574038"/>
                  </a:lnTo>
                  <a:lnTo>
                    <a:pt x="191389" y="1586738"/>
                  </a:lnTo>
                  <a:cubicBezTo>
                    <a:pt x="85852" y="1586738"/>
                    <a:pt x="0" y="1502283"/>
                    <a:pt x="0" y="1397762"/>
                  </a:cubicBezTo>
                  <a:lnTo>
                    <a:pt x="0" y="188976"/>
                  </a:lnTo>
                  <a:lnTo>
                    <a:pt x="12700" y="188976"/>
                  </a:lnTo>
                  <a:lnTo>
                    <a:pt x="0" y="188976"/>
                  </a:lnTo>
                  <a:moveTo>
                    <a:pt x="25400" y="188976"/>
                  </a:moveTo>
                  <a:lnTo>
                    <a:pt x="25400" y="1397762"/>
                  </a:lnTo>
                  <a:lnTo>
                    <a:pt x="12700" y="1397762"/>
                  </a:lnTo>
                  <a:lnTo>
                    <a:pt x="25400" y="1397762"/>
                  </a:lnTo>
                  <a:cubicBezTo>
                    <a:pt x="25400" y="1487932"/>
                    <a:pt x="99568" y="1561338"/>
                    <a:pt x="191389" y="1561338"/>
                  </a:cubicBezTo>
                  <a:lnTo>
                    <a:pt x="12137009" y="1561338"/>
                  </a:lnTo>
                  <a:cubicBezTo>
                    <a:pt x="12228830" y="1561338"/>
                    <a:pt x="12302998" y="1487932"/>
                    <a:pt x="12302998" y="1397762"/>
                  </a:cubicBezTo>
                  <a:lnTo>
                    <a:pt x="12302998" y="188976"/>
                  </a:lnTo>
                  <a:cubicBezTo>
                    <a:pt x="12302998" y="98806"/>
                    <a:pt x="12228830" y="25400"/>
                    <a:pt x="12137009" y="25400"/>
                  </a:cubicBezTo>
                  <a:lnTo>
                    <a:pt x="191389" y="25400"/>
                  </a:lnTo>
                  <a:lnTo>
                    <a:pt x="191389" y="12700"/>
                  </a:lnTo>
                  <a:lnTo>
                    <a:pt x="191389" y="25400"/>
                  </a:lnTo>
                  <a:cubicBezTo>
                    <a:pt x="99568" y="25400"/>
                    <a:pt x="25400" y="98806"/>
                    <a:pt x="25400" y="18897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35001" y="6559302"/>
            <a:ext cx="8559999" cy="503635"/>
            <a:chOff x="0" y="0"/>
            <a:chExt cx="11413332" cy="6715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413332" cy="671513"/>
            </a:xfrm>
            <a:custGeom>
              <a:avLst/>
              <a:gdLst/>
              <a:ahLst/>
              <a:cxnLst/>
              <a:rect r="r" b="b" t="t" l="l"/>
              <a:pathLst>
                <a:path h="671513" w="11413332">
                  <a:moveTo>
                    <a:pt x="0" y="0"/>
                  </a:moveTo>
                  <a:lnTo>
                    <a:pt x="11413332" y="0"/>
                  </a:lnTo>
                  <a:lnTo>
                    <a:pt x="11413332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04775"/>
              <a:ext cx="11413332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Computers: interpret 2-D images for 3-D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933825"/>
          </a:xfrm>
          <a:custGeom>
            <a:avLst/>
            <a:gdLst/>
            <a:ahLst/>
            <a:cxnLst/>
            <a:rect r="r" b="b" t="t" l="l"/>
            <a:pathLst>
              <a:path h="3933825" w="18288000">
                <a:moveTo>
                  <a:pt x="0" y="0"/>
                </a:moveTo>
                <a:lnTo>
                  <a:pt x="18288000" y="0"/>
                </a:lnTo>
                <a:lnTo>
                  <a:pt x="18288000" y="3933825"/>
                </a:lnTo>
                <a:lnTo>
                  <a:pt x="0" y="3933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01329" y="5320307"/>
            <a:ext cx="8514904" cy="874068"/>
            <a:chOff x="0" y="0"/>
            <a:chExt cx="11353205" cy="1165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53205" cy="1165423"/>
            </a:xfrm>
            <a:custGeom>
              <a:avLst/>
              <a:gdLst/>
              <a:ahLst/>
              <a:cxnLst/>
              <a:rect r="r" b="b" t="t" l="l"/>
              <a:pathLst>
                <a:path h="1165423" w="11353205">
                  <a:moveTo>
                    <a:pt x="0" y="0"/>
                  </a:moveTo>
                  <a:lnTo>
                    <a:pt x="11353205" y="0"/>
                  </a:lnTo>
                  <a:lnTo>
                    <a:pt x="11353205" y="1165423"/>
                  </a:lnTo>
                  <a:lnTo>
                    <a:pt x="0" y="116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1353205" cy="119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Why Perspective Matters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1804" y="7600801"/>
            <a:ext cx="5066110" cy="333672"/>
            <a:chOff x="0" y="0"/>
            <a:chExt cx="6754813" cy="444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6729349" cy="419608"/>
            </a:xfrm>
            <a:custGeom>
              <a:avLst/>
              <a:gdLst/>
              <a:ahLst/>
              <a:cxnLst/>
              <a:rect r="r" b="b" t="t" l="l"/>
              <a:pathLst>
                <a:path h="419608" w="6729349">
                  <a:moveTo>
                    <a:pt x="0" y="176276"/>
                  </a:moveTo>
                  <a:cubicBezTo>
                    <a:pt x="0" y="78867"/>
                    <a:pt x="83312" y="0"/>
                    <a:pt x="186182" y="0"/>
                  </a:cubicBezTo>
                  <a:lnTo>
                    <a:pt x="6543167" y="0"/>
                  </a:lnTo>
                  <a:cubicBezTo>
                    <a:pt x="6646037" y="0"/>
                    <a:pt x="6729349" y="78867"/>
                    <a:pt x="6729349" y="176276"/>
                  </a:cubicBezTo>
                  <a:lnTo>
                    <a:pt x="6729349" y="243332"/>
                  </a:lnTo>
                  <a:cubicBezTo>
                    <a:pt x="6729349" y="340614"/>
                    <a:pt x="6646037" y="419608"/>
                    <a:pt x="6543167" y="419608"/>
                  </a:cubicBezTo>
                  <a:lnTo>
                    <a:pt x="186182" y="419608"/>
                  </a:lnTo>
                  <a:cubicBezTo>
                    <a:pt x="83312" y="419481"/>
                    <a:pt x="0" y="340614"/>
                    <a:pt x="0" y="24320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54749" cy="445008"/>
            </a:xfrm>
            <a:custGeom>
              <a:avLst/>
              <a:gdLst/>
              <a:ahLst/>
              <a:cxnLst/>
              <a:rect r="r" b="b" t="t" l="l"/>
              <a:pathLst>
                <a:path h="445008" w="6754749">
                  <a:moveTo>
                    <a:pt x="0" y="188976"/>
                  </a:moveTo>
                  <a:cubicBezTo>
                    <a:pt x="0" y="83947"/>
                    <a:pt x="89662" y="0"/>
                    <a:pt x="198882" y="0"/>
                  </a:cubicBezTo>
                  <a:lnTo>
                    <a:pt x="6555867" y="0"/>
                  </a:lnTo>
                  <a:lnTo>
                    <a:pt x="6555867" y="12700"/>
                  </a:lnTo>
                  <a:lnTo>
                    <a:pt x="6555867" y="0"/>
                  </a:lnTo>
                  <a:cubicBezTo>
                    <a:pt x="6665087" y="0"/>
                    <a:pt x="6754749" y="83947"/>
                    <a:pt x="6754749" y="188976"/>
                  </a:cubicBezTo>
                  <a:lnTo>
                    <a:pt x="6742049" y="188976"/>
                  </a:lnTo>
                  <a:lnTo>
                    <a:pt x="6754749" y="188976"/>
                  </a:lnTo>
                  <a:lnTo>
                    <a:pt x="6754749" y="256032"/>
                  </a:lnTo>
                  <a:lnTo>
                    <a:pt x="6742049" y="256032"/>
                  </a:lnTo>
                  <a:lnTo>
                    <a:pt x="6754749" y="256032"/>
                  </a:lnTo>
                  <a:cubicBezTo>
                    <a:pt x="6754749" y="361061"/>
                    <a:pt x="6665087" y="445008"/>
                    <a:pt x="6555867" y="445008"/>
                  </a:cubicBezTo>
                  <a:lnTo>
                    <a:pt x="6555867" y="432308"/>
                  </a:lnTo>
                  <a:lnTo>
                    <a:pt x="6555867" y="445008"/>
                  </a:lnTo>
                  <a:lnTo>
                    <a:pt x="198882" y="445008"/>
                  </a:lnTo>
                  <a:lnTo>
                    <a:pt x="198882" y="432308"/>
                  </a:lnTo>
                  <a:lnTo>
                    <a:pt x="198882" y="445008"/>
                  </a:lnTo>
                  <a:cubicBezTo>
                    <a:pt x="89662" y="444881"/>
                    <a:pt x="0" y="360934"/>
                    <a:pt x="0" y="255905"/>
                  </a:cubicBezTo>
                  <a:lnTo>
                    <a:pt x="0" y="188976"/>
                  </a:lnTo>
                  <a:lnTo>
                    <a:pt x="12700" y="188976"/>
                  </a:lnTo>
                  <a:lnTo>
                    <a:pt x="0" y="188976"/>
                  </a:lnTo>
                  <a:moveTo>
                    <a:pt x="25400" y="188976"/>
                  </a:moveTo>
                  <a:lnTo>
                    <a:pt x="25400" y="256032"/>
                  </a:lnTo>
                  <a:lnTo>
                    <a:pt x="12700" y="256032"/>
                  </a:lnTo>
                  <a:lnTo>
                    <a:pt x="25400" y="256032"/>
                  </a:lnTo>
                  <a:cubicBezTo>
                    <a:pt x="25400" y="345694"/>
                    <a:pt x="102362" y="419608"/>
                    <a:pt x="198882" y="419608"/>
                  </a:cubicBezTo>
                  <a:lnTo>
                    <a:pt x="6555867" y="419608"/>
                  </a:lnTo>
                  <a:cubicBezTo>
                    <a:pt x="6652387" y="419608"/>
                    <a:pt x="6729349" y="345694"/>
                    <a:pt x="6729349" y="256032"/>
                  </a:cubicBezTo>
                  <a:lnTo>
                    <a:pt x="6729349" y="188976"/>
                  </a:lnTo>
                  <a:cubicBezTo>
                    <a:pt x="6729476" y="99314"/>
                    <a:pt x="6652387" y="25400"/>
                    <a:pt x="6555867" y="25400"/>
                  </a:cubicBezTo>
                  <a:lnTo>
                    <a:pt x="198882" y="25400"/>
                  </a:lnTo>
                  <a:lnTo>
                    <a:pt x="198882" y="12700"/>
                  </a:lnTo>
                  <a:lnTo>
                    <a:pt x="198882" y="25400"/>
                  </a:lnTo>
                  <a:cubicBezTo>
                    <a:pt x="102362" y="25400"/>
                    <a:pt x="25400" y="99314"/>
                    <a:pt x="25400" y="18897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01329" y="8396882"/>
            <a:ext cx="5047060" cy="503635"/>
            <a:chOff x="0" y="0"/>
            <a:chExt cx="6729413" cy="671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29413" cy="671513"/>
            </a:xfrm>
            <a:custGeom>
              <a:avLst/>
              <a:gdLst/>
              <a:ahLst/>
              <a:cxnLst/>
              <a:rect r="r" b="b" t="t" l="l"/>
              <a:pathLst>
                <a:path h="671513" w="6729413">
                  <a:moveTo>
                    <a:pt x="0" y="0"/>
                  </a:moveTo>
                  <a:lnTo>
                    <a:pt x="6729413" y="0"/>
                  </a:lnTo>
                  <a:lnTo>
                    <a:pt x="6729413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6729413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Key cue for depth in single images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10796" y="7128719"/>
            <a:ext cx="5066259" cy="333672"/>
            <a:chOff x="0" y="0"/>
            <a:chExt cx="6755012" cy="4448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6729602" cy="419608"/>
            </a:xfrm>
            <a:custGeom>
              <a:avLst/>
              <a:gdLst/>
              <a:ahLst/>
              <a:cxnLst/>
              <a:rect r="r" b="b" t="t" l="l"/>
              <a:pathLst>
                <a:path h="419608" w="6729602">
                  <a:moveTo>
                    <a:pt x="0" y="176276"/>
                  </a:moveTo>
                  <a:cubicBezTo>
                    <a:pt x="0" y="78867"/>
                    <a:pt x="83312" y="0"/>
                    <a:pt x="186182" y="0"/>
                  </a:cubicBezTo>
                  <a:lnTo>
                    <a:pt x="6543421" y="0"/>
                  </a:lnTo>
                  <a:cubicBezTo>
                    <a:pt x="6646290" y="0"/>
                    <a:pt x="6729602" y="78867"/>
                    <a:pt x="6729602" y="176276"/>
                  </a:cubicBezTo>
                  <a:lnTo>
                    <a:pt x="6729602" y="243332"/>
                  </a:lnTo>
                  <a:cubicBezTo>
                    <a:pt x="6729602" y="340614"/>
                    <a:pt x="6646290" y="419608"/>
                    <a:pt x="6543421" y="419608"/>
                  </a:cubicBezTo>
                  <a:lnTo>
                    <a:pt x="186182" y="419608"/>
                  </a:lnTo>
                  <a:cubicBezTo>
                    <a:pt x="83312" y="419481"/>
                    <a:pt x="0" y="340614"/>
                    <a:pt x="0" y="24320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755002" cy="445008"/>
            </a:xfrm>
            <a:custGeom>
              <a:avLst/>
              <a:gdLst/>
              <a:ahLst/>
              <a:cxnLst/>
              <a:rect r="r" b="b" t="t" l="l"/>
              <a:pathLst>
                <a:path h="445008" w="6755002">
                  <a:moveTo>
                    <a:pt x="0" y="188976"/>
                  </a:moveTo>
                  <a:cubicBezTo>
                    <a:pt x="0" y="83947"/>
                    <a:pt x="89662" y="0"/>
                    <a:pt x="198882" y="0"/>
                  </a:cubicBezTo>
                  <a:lnTo>
                    <a:pt x="6556121" y="0"/>
                  </a:lnTo>
                  <a:lnTo>
                    <a:pt x="6556121" y="12700"/>
                  </a:lnTo>
                  <a:lnTo>
                    <a:pt x="6556121" y="0"/>
                  </a:lnTo>
                  <a:cubicBezTo>
                    <a:pt x="6665340" y="0"/>
                    <a:pt x="6755002" y="83947"/>
                    <a:pt x="6755002" y="188976"/>
                  </a:cubicBezTo>
                  <a:lnTo>
                    <a:pt x="6742302" y="188976"/>
                  </a:lnTo>
                  <a:lnTo>
                    <a:pt x="6755002" y="188976"/>
                  </a:lnTo>
                  <a:lnTo>
                    <a:pt x="6755002" y="256032"/>
                  </a:lnTo>
                  <a:lnTo>
                    <a:pt x="6742302" y="256032"/>
                  </a:lnTo>
                  <a:lnTo>
                    <a:pt x="6755002" y="256032"/>
                  </a:lnTo>
                  <a:cubicBezTo>
                    <a:pt x="6755002" y="361061"/>
                    <a:pt x="6665340" y="445008"/>
                    <a:pt x="6556121" y="445008"/>
                  </a:cubicBezTo>
                  <a:lnTo>
                    <a:pt x="6556121" y="432308"/>
                  </a:lnTo>
                  <a:lnTo>
                    <a:pt x="6556121" y="445008"/>
                  </a:lnTo>
                  <a:lnTo>
                    <a:pt x="198882" y="445008"/>
                  </a:lnTo>
                  <a:lnTo>
                    <a:pt x="198882" y="432308"/>
                  </a:lnTo>
                  <a:lnTo>
                    <a:pt x="198882" y="445008"/>
                  </a:lnTo>
                  <a:cubicBezTo>
                    <a:pt x="89662" y="444881"/>
                    <a:pt x="0" y="360934"/>
                    <a:pt x="0" y="255905"/>
                  </a:cubicBezTo>
                  <a:lnTo>
                    <a:pt x="0" y="188976"/>
                  </a:lnTo>
                  <a:lnTo>
                    <a:pt x="12700" y="188976"/>
                  </a:lnTo>
                  <a:lnTo>
                    <a:pt x="0" y="188976"/>
                  </a:lnTo>
                  <a:moveTo>
                    <a:pt x="25400" y="188976"/>
                  </a:moveTo>
                  <a:lnTo>
                    <a:pt x="25400" y="256032"/>
                  </a:lnTo>
                  <a:lnTo>
                    <a:pt x="12700" y="256032"/>
                  </a:lnTo>
                  <a:lnTo>
                    <a:pt x="25400" y="256032"/>
                  </a:lnTo>
                  <a:cubicBezTo>
                    <a:pt x="25400" y="345694"/>
                    <a:pt x="102362" y="419608"/>
                    <a:pt x="198882" y="419608"/>
                  </a:cubicBezTo>
                  <a:lnTo>
                    <a:pt x="6556121" y="419608"/>
                  </a:lnTo>
                  <a:cubicBezTo>
                    <a:pt x="6652640" y="419608"/>
                    <a:pt x="6729602" y="345694"/>
                    <a:pt x="6729602" y="256032"/>
                  </a:cubicBezTo>
                  <a:lnTo>
                    <a:pt x="6729602" y="188976"/>
                  </a:lnTo>
                  <a:cubicBezTo>
                    <a:pt x="6729603" y="99314"/>
                    <a:pt x="6652641" y="25400"/>
                    <a:pt x="6556121" y="25400"/>
                  </a:cubicBezTo>
                  <a:lnTo>
                    <a:pt x="198882" y="25400"/>
                  </a:lnTo>
                  <a:lnTo>
                    <a:pt x="198882" y="12700"/>
                  </a:lnTo>
                  <a:lnTo>
                    <a:pt x="198882" y="25400"/>
                  </a:lnTo>
                  <a:cubicBezTo>
                    <a:pt x="102362" y="25400"/>
                    <a:pt x="25400" y="99314"/>
                    <a:pt x="25400" y="18897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620321" y="7924800"/>
            <a:ext cx="5047209" cy="503635"/>
            <a:chOff x="0" y="0"/>
            <a:chExt cx="6729612" cy="6715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29612" cy="671513"/>
            </a:xfrm>
            <a:custGeom>
              <a:avLst/>
              <a:gdLst/>
              <a:ahLst/>
              <a:cxnLst/>
              <a:rect r="r" b="b" t="t" l="l"/>
              <a:pathLst>
                <a:path h="671513" w="6729612">
                  <a:moveTo>
                    <a:pt x="0" y="0"/>
                  </a:moveTo>
                  <a:lnTo>
                    <a:pt x="6729612" y="0"/>
                  </a:lnTo>
                  <a:lnTo>
                    <a:pt x="6729612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6729612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Objects appear smaller farther away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29939" y="6656785"/>
            <a:ext cx="5066259" cy="333672"/>
            <a:chOff x="0" y="0"/>
            <a:chExt cx="6755012" cy="4448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2700"/>
              <a:ext cx="6729602" cy="419608"/>
            </a:xfrm>
            <a:custGeom>
              <a:avLst/>
              <a:gdLst/>
              <a:ahLst/>
              <a:cxnLst/>
              <a:rect r="r" b="b" t="t" l="l"/>
              <a:pathLst>
                <a:path h="419608" w="6729602">
                  <a:moveTo>
                    <a:pt x="0" y="176276"/>
                  </a:moveTo>
                  <a:cubicBezTo>
                    <a:pt x="0" y="78867"/>
                    <a:pt x="83312" y="0"/>
                    <a:pt x="186182" y="0"/>
                  </a:cubicBezTo>
                  <a:lnTo>
                    <a:pt x="6543421" y="0"/>
                  </a:lnTo>
                  <a:cubicBezTo>
                    <a:pt x="6646290" y="0"/>
                    <a:pt x="6729602" y="78867"/>
                    <a:pt x="6729602" y="176276"/>
                  </a:cubicBezTo>
                  <a:lnTo>
                    <a:pt x="6729602" y="243332"/>
                  </a:lnTo>
                  <a:cubicBezTo>
                    <a:pt x="6729602" y="340614"/>
                    <a:pt x="6646290" y="419608"/>
                    <a:pt x="6543421" y="419608"/>
                  </a:cubicBezTo>
                  <a:lnTo>
                    <a:pt x="186182" y="419608"/>
                  </a:lnTo>
                  <a:cubicBezTo>
                    <a:pt x="83312" y="419481"/>
                    <a:pt x="0" y="340614"/>
                    <a:pt x="0" y="24320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755002" cy="445008"/>
            </a:xfrm>
            <a:custGeom>
              <a:avLst/>
              <a:gdLst/>
              <a:ahLst/>
              <a:cxnLst/>
              <a:rect r="r" b="b" t="t" l="l"/>
              <a:pathLst>
                <a:path h="445008" w="6755002">
                  <a:moveTo>
                    <a:pt x="0" y="188976"/>
                  </a:moveTo>
                  <a:cubicBezTo>
                    <a:pt x="0" y="83947"/>
                    <a:pt x="89662" y="0"/>
                    <a:pt x="198882" y="0"/>
                  </a:cubicBezTo>
                  <a:lnTo>
                    <a:pt x="6556121" y="0"/>
                  </a:lnTo>
                  <a:lnTo>
                    <a:pt x="6556121" y="12700"/>
                  </a:lnTo>
                  <a:lnTo>
                    <a:pt x="6556121" y="0"/>
                  </a:lnTo>
                  <a:cubicBezTo>
                    <a:pt x="6665340" y="0"/>
                    <a:pt x="6755002" y="83947"/>
                    <a:pt x="6755002" y="188976"/>
                  </a:cubicBezTo>
                  <a:lnTo>
                    <a:pt x="6742302" y="188976"/>
                  </a:lnTo>
                  <a:lnTo>
                    <a:pt x="6755002" y="188976"/>
                  </a:lnTo>
                  <a:lnTo>
                    <a:pt x="6755002" y="256032"/>
                  </a:lnTo>
                  <a:lnTo>
                    <a:pt x="6742302" y="256032"/>
                  </a:lnTo>
                  <a:lnTo>
                    <a:pt x="6755002" y="256032"/>
                  </a:lnTo>
                  <a:cubicBezTo>
                    <a:pt x="6755002" y="361061"/>
                    <a:pt x="6665340" y="445008"/>
                    <a:pt x="6556121" y="445008"/>
                  </a:cubicBezTo>
                  <a:lnTo>
                    <a:pt x="6556121" y="432308"/>
                  </a:lnTo>
                  <a:lnTo>
                    <a:pt x="6556121" y="445008"/>
                  </a:lnTo>
                  <a:lnTo>
                    <a:pt x="198882" y="445008"/>
                  </a:lnTo>
                  <a:lnTo>
                    <a:pt x="198882" y="432308"/>
                  </a:lnTo>
                  <a:lnTo>
                    <a:pt x="198882" y="445008"/>
                  </a:lnTo>
                  <a:cubicBezTo>
                    <a:pt x="89662" y="444881"/>
                    <a:pt x="0" y="360934"/>
                    <a:pt x="0" y="255905"/>
                  </a:cubicBezTo>
                  <a:lnTo>
                    <a:pt x="0" y="188976"/>
                  </a:lnTo>
                  <a:lnTo>
                    <a:pt x="12700" y="188976"/>
                  </a:lnTo>
                  <a:lnTo>
                    <a:pt x="0" y="188976"/>
                  </a:lnTo>
                  <a:moveTo>
                    <a:pt x="25400" y="188976"/>
                  </a:moveTo>
                  <a:lnTo>
                    <a:pt x="25400" y="256032"/>
                  </a:lnTo>
                  <a:lnTo>
                    <a:pt x="12700" y="256032"/>
                  </a:lnTo>
                  <a:lnTo>
                    <a:pt x="25400" y="256032"/>
                  </a:lnTo>
                  <a:cubicBezTo>
                    <a:pt x="25400" y="345694"/>
                    <a:pt x="102362" y="419608"/>
                    <a:pt x="198882" y="419608"/>
                  </a:cubicBezTo>
                  <a:lnTo>
                    <a:pt x="6556121" y="419608"/>
                  </a:lnTo>
                  <a:cubicBezTo>
                    <a:pt x="6652640" y="419608"/>
                    <a:pt x="6729602" y="345694"/>
                    <a:pt x="6729602" y="256032"/>
                  </a:cubicBezTo>
                  <a:lnTo>
                    <a:pt x="6729602" y="188976"/>
                  </a:lnTo>
                  <a:cubicBezTo>
                    <a:pt x="6729603" y="99314"/>
                    <a:pt x="6652641" y="25400"/>
                    <a:pt x="6556121" y="25400"/>
                  </a:cubicBezTo>
                  <a:lnTo>
                    <a:pt x="198882" y="25400"/>
                  </a:lnTo>
                  <a:lnTo>
                    <a:pt x="198882" y="12700"/>
                  </a:lnTo>
                  <a:lnTo>
                    <a:pt x="198882" y="25400"/>
                  </a:lnTo>
                  <a:cubicBezTo>
                    <a:pt x="102362" y="25400"/>
                    <a:pt x="25400" y="99314"/>
                    <a:pt x="25400" y="18897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139464" y="7452866"/>
            <a:ext cx="5047209" cy="1007269"/>
            <a:chOff x="0" y="0"/>
            <a:chExt cx="6729612" cy="134302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729612" cy="1343025"/>
            </a:xfrm>
            <a:custGeom>
              <a:avLst/>
              <a:gdLst/>
              <a:ahLst/>
              <a:cxnLst/>
              <a:rect r="r" b="b" t="t" l="l"/>
              <a:pathLst>
                <a:path h="1343025" w="6729612">
                  <a:moveTo>
                    <a:pt x="0" y="0"/>
                  </a:moveTo>
                  <a:lnTo>
                    <a:pt x="6729612" y="0"/>
                  </a:lnTo>
                  <a:lnTo>
                    <a:pt x="6729612" y="1343025"/>
                  </a:lnTo>
                  <a:lnTo>
                    <a:pt x="0" y="1343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6729612" cy="1447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Parallel lines converge at vanishing point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59327" y="1638151"/>
            <a:ext cx="7694711" cy="874067"/>
            <a:chOff x="0" y="0"/>
            <a:chExt cx="10259615" cy="1165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59615" cy="1165423"/>
            </a:xfrm>
            <a:custGeom>
              <a:avLst/>
              <a:gdLst/>
              <a:ahLst/>
              <a:cxnLst/>
              <a:rect r="r" b="b" t="t" l="l"/>
              <a:pathLst>
                <a:path h="1165423" w="10259615">
                  <a:moveTo>
                    <a:pt x="0" y="0"/>
                  </a:moveTo>
                  <a:lnTo>
                    <a:pt x="10259615" y="0"/>
                  </a:lnTo>
                  <a:lnTo>
                    <a:pt x="10259615" y="1165423"/>
                  </a:lnTo>
                  <a:lnTo>
                    <a:pt x="0" y="116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259615" cy="119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Perspective Projection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959327" y="2984152"/>
            <a:ext cx="1573411" cy="1888182"/>
          </a:xfrm>
          <a:custGeom>
            <a:avLst/>
            <a:gdLst/>
            <a:ahLst/>
            <a:cxnLst/>
            <a:rect r="r" b="b" t="t" l="l"/>
            <a:pathLst>
              <a:path h="1888182" w="1573411">
                <a:moveTo>
                  <a:pt x="0" y="0"/>
                </a:moveTo>
                <a:lnTo>
                  <a:pt x="1573412" y="0"/>
                </a:lnTo>
                <a:lnTo>
                  <a:pt x="1573412" y="1888183"/>
                </a:lnTo>
                <a:lnTo>
                  <a:pt x="0" y="1888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" t="0" r="-2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004672" y="3298775"/>
            <a:ext cx="7181999" cy="503635"/>
            <a:chOff x="0" y="0"/>
            <a:chExt cx="9575998" cy="6715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75998" cy="671513"/>
            </a:xfrm>
            <a:custGeom>
              <a:avLst/>
              <a:gdLst/>
              <a:ahLst/>
              <a:cxnLst/>
              <a:rect r="r" b="b" t="t" l="l"/>
              <a:pathLst>
                <a:path h="671513" w="9575998">
                  <a:moveTo>
                    <a:pt x="0" y="0"/>
                  </a:moveTo>
                  <a:lnTo>
                    <a:pt x="9575998" y="0"/>
                  </a:lnTo>
                  <a:lnTo>
                    <a:pt x="9575998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9575998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3-D point (X, Y, Z) mapped to 2-D (x, y)</a:t>
              </a:r>
            </a:p>
          </p:txBody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7959327" y="4872335"/>
            <a:ext cx="1573411" cy="1888183"/>
          </a:xfrm>
          <a:custGeom>
            <a:avLst/>
            <a:gdLst/>
            <a:ahLst/>
            <a:cxnLst/>
            <a:rect r="r" b="b" t="t" l="l"/>
            <a:pathLst>
              <a:path h="1888183" w="1573411">
                <a:moveTo>
                  <a:pt x="0" y="0"/>
                </a:moveTo>
                <a:lnTo>
                  <a:pt x="1573412" y="0"/>
                </a:lnTo>
                <a:lnTo>
                  <a:pt x="1573412" y="1888183"/>
                </a:lnTo>
                <a:lnTo>
                  <a:pt x="0" y="1888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" t="0" r="-2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004672" y="5186958"/>
            <a:ext cx="7181999" cy="503635"/>
            <a:chOff x="0" y="0"/>
            <a:chExt cx="9575998" cy="6715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75998" cy="671513"/>
            </a:xfrm>
            <a:custGeom>
              <a:avLst/>
              <a:gdLst/>
              <a:ahLst/>
              <a:cxnLst/>
              <a:rect r="r" b="b" t="t" l="l"/>
              <a:pathLst>
                <a:path h="671513" w="9575998">
                  <a:moveTo>
                    <a:pt x="0" y="0"/>
                  </a:moveTo>
                  <a:lnTo>
                    <a:pt x="9575998" y="0"/>
                  </a:lnTo>
                  <a:lnTo>
                    <a:pt x="9575998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9575998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Projection follows x = fX/Z, y = fY/Z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959327" y="6760517"/>
            <a:ext cx="1573411" cy="1888182"/>
          </a:xfrm>
          <a:custGeom>
            <a:avLst/>
            <a:gdLst/>
            <a:ahLst/>
            <a:cxnLst/>
            <a:rect r="r" b="b" t="t" l="l"/>
            <a:pathLst>
              <a:path h="1888182" w="1573411">
                <a:moveTo>
                  <a:pt x="0" y="0"/>
                </a:moveTo>
                <a:lnTo>
                  <a:pt x="1573412" y="0"/>
                </a:lnTo>
                <a:lnTo>
                  <a:pt x="1573412" y="1888183"/>
                </a:lnTo>
                <a:lnTo>
                  <a:pt x="0" y="1888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" t="0" r="-2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004672" y="7075140"/>
            <a:ext cx="7181999" cy="503635"/>
            <a:chOff x="0" y="0"/>
            <a:chExt cx="9575998" cy="6715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75998" cy="671513"/>
            </a:xfrm>
            <a:custGeom>
              <a:avLst/>
              <a:gdLst/>
              <a:ahLst/>
              <a:cxnLst/>
              <a:rect r="r" b="b" t="t" l="l"/>
              <a:pathLst>
                <a:path h="671513" w="9575998">
                  <a:moveTo>
                    <a:pt x="0" y="0"/>
                  </a:moveTo>
                  <a:lnTo>
                    <a:pt x="9575998" y="0"/>
                  </a:lnTo>
                  <a:lnTo>
                    <a:pt x="9575998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9575998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Based on pinhole camera model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01329" y="1496466"/>
            <a:ext cx="6993434" cy="874067"/>
            <a:chOff x="0" y="0"/>
            <a:chExt cx="9324578" cy="11654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24578" cy="1165423"/>
            </a:xfrm>
            <a:custGeom>
              <a:avLst/>
              <a:gdLst/>
              <a:ahLst/>
              <a:cxnLst/>
              <a:rect r="r" b="b" t="t" l="l"/>
              <a:pathLst>
                <a:path h="1165423" w="9324578">
                  <a:moveTo>
                    <a:pt x="0" y="0"/>
                  </a:moveTo>
                  <a:lnTo>
                    <a:pt x="9324578" y="0"/>
                  </a:lnTo>
                  <a:lnTo>
                    <a:pt x="9324578" y="1165423"/>
                  </a:lnTo>
                  <a:lnTo>
                    <a:pt x="0" y="116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324578" cy="119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Visual Illustration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1329" y="3125689"/>
            <a:ext cx="7658844" cy="503635"/>
            <a:chOff x="0" y="0"/>
            <a:chExt cx="10211792" cy="6715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11791" cy="671513"/>
            </a:xfrm>
            <a:custGeom>
              <a:avLst/>
              <a:gdLst/>
              <a:ahLst/>
              <a:cxnLst/>
              <a:rect r="r" b="b" t="t" l="l"/>
              <a:pathLst>
                <a:path h="671513" w="10211791">
                  <a:moveTo>
                    <a:pt x="0" y="0"/>
                  </a:moveTo>
                  <a:lnTo>
                    <a:pt x="10211791" y="0"/>
                  </a:lnTo>
                  <a:lnTo>
                    <a:pt x="10211791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0211792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Light rays create 2-D images from 3-D scenes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01329" y="3912542"/>
            <a:ext cx="7658844" cy="503635"/>
            <a:chOff x="0" y="0"/>
            <a:chExt cx="10211792" cy="6715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11791" cy="671513"/>
            </a:xfrm>
            <a:custGeom>
              <a:avLst/>
              <a:gdLst/>
              <a:ahLst/>
              <a:cxnLst/>
              <a:rect r="r" b="b" t="t" l="l"/>
              <a:pathLst>
                <a:path h="671513" w="10211791">
                  <a:moveTo>
                    <a:pt x="0" y="0"/>
                  </a:moveTo>
                  <a:lnTo>
                    <a:pt x="10211791" y="0"/>
                  </a:lnTo>
                  <a:lnTo>
                    <a:pt x="10211791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0211792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Vanishing point: where parallel lines meet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9537352" y="3196381"/>
            <a:ext cx="7658844" cy="5240239"/>
          </a:xfrm>
          <a:custGeom>
            <a:avLst/>
            <a:gdLst/>
            <a:ahLst/>
            <a:cxnLst/>
            <a:rect r="r" b="b" t="t" l="l"/>
            <a:pathLst>
              <a:path h="5240239" w="7658844">
                <a:moveTo>
                  <a:pt x="0" y="0"/>
                </a:moveTo>
                <a:lnTo>
                  <a:pt x="7658844" y="0"/>
                </a:lnTo>
                <a:lnTo>
                  <a:pt x="7658844" y="5240239"/>
                </a:lnTo>
                <a:lnTo>
                  <a:pt x="0" y="5240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" t="0" r="-9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59327" y="1673424"/>
            <a:ext cx="9227344" cy="1748135"/>
            <a:chOff x="0" y="0"/>
            <a:chExt cx="12303125" cy="2330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03125" cy="2330847"/>
            </a:xfrm>
            <a:custGeom>
              <a:avLst/>
              <a:gdLst/>
              <a:ahLst/>
              <a:cxnLst/>
              <a:rect r="r" b="b" t="t" l="l"/>
              <a:pathLst>
                <a:path h="2330847" w="12303125">
                  <a:moveTo>
                    <a:pt x="0" y="0"/>
                  </a:moveTo>
                  <a:lnTo>
                    <a:pt x="12303125" y="0"/>
                  </a:lnTo>
                  <a:lnTo>
                    <a:pt x="12303125" y="2330847"/>
                  </a:lnTo>
                  <a:lnTo>
                    <a:pt x="0" y="2330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303125" cy="2359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Applications of Perspective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49802" y="3883967"/>
            <a:ext cx="727025" cy="727025"/>
            <a:chOff x="0" y="0"/>
            <a:chExt cx="969367" cy="9693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943991" cy="943991"/>
            </a:xfrm>
            <a:custGeom>
              <a:avLst/>
              <a:gdLst/>
              <a:ahLst/>
              <a:cxnLst/>
              <a:rect r="r" b="b" t="t" l="l"/>
              <a:pathLst>
                <a:path h="943991" w="943991">
                  <a:moveTo>
                    <a:pt x="0" y="176276"/>
                  </a:moveTo>
                  <a:cubicBezTo>
                    <a:pt x="0" y="78867"/>
                    <a:pt x="78867" y="0"/>
                    <a:pt x="176276" y="0"/>
                  </a:cubicBezTo>
                  <a:lnTo>
                    <a:pt x="767715" y="0"/>
                  </a:lnTo>
                  <a:cubicBezTo>
                    <a:pt x="864997" y="0"/>
                    <a:pt x="943991" y="78867"/>
                    <a:pt x="943991" y="176276"/>
                  </a:cubicBezTo>
                  <a:lnTo>
                    <a:pt x="943991" y="767715"/>
                  </a:lnTo>
                  <a:cubicBezTo>
                    <a:pt x="943991" y="864997"/>
                    <a:pt x="865124" y="943991"/>
                    <a:pt x="767715" y="943991"/>
                  </a:cubicBezTo>
                  <a:lnTo>
                    <a:pt x="176276" y="943991"/>
                  </a:lnTo>
                  <a:cubicBezTo>
                    <a:pt x="78867" y="943991"/>
                    <a:pt x="0" y="865124"/>
                    <a:pt x="0" y="76771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9391" cy="969391"/>
            </a:xfrm>
            <a:custGeom>
              <a:avLst/>
              <a:gdLst/>
              <a:ahLst/>
              <a:cxnLst/>
              <a:rect r="r" b="b" t="t" l="l"/>
              <a:pathLst>
                <a:path h="969391" w="969391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lnTo>
                    <a:pt x="780415" y="0"/>
                  </a:lnTo>
                  <a:lnTo>
                    <a:pt x="780415" y="12700"/>
                  </a:lnTo>
                  <a:lnTo>
                    <a:pt x="780415" y="0"/>
                  </a:lnTo>
                  <a:lnTo>
                    <a:pt x="780415" y="12700"/>
                  </a:lnTo>
                  <a:lnTo>
                    <a:pt x="780415" y="0"/>
                  </a:lnTo>
                  <a:cubicBezTo>
                    <a:pt x="884809" y="0"/>
                    <a:pt x="969391" y="84582"/>
                    <a:pt x="969391" y="188976"/>
                  </a:cubicBezTo>
                  <a:lnTo>
                    <a:pt x="969391" y="780415"/>
                  </a:lnTo>
                  <a:lnTo>
                    <a:pt x="956691" y="780415"/>
                  </a:lnTo>
                  <a:lnTo>
                    <a:pt x="969391" y="780415"/>
                  </a:lnTo>
                  <a:cubicBezTo>
                    <a:pt x="969391" y="884809"/>
                    <a:pt x="884809" y="969391"/>
                    <a:pt x="780415" y="969391"/>
                  </a:cubicBezTo>
                  <a:lnTo>
                    <a:pt x="780415" y="956691"/>
                  </a:lnTo>
                  <a:lnTo>
                    <a:pt x="780415" y="969391"/>
                  </a:lnTo>
                  <a:lnTo>
                    <a:pt x="188976" y="969391"/>
                  </a:lnTo>
                  <a:lnTo>
                    <a:pt x="188976" y="956691"/>
                  </a:lnTo>
                  <a:lnTo>
                    <a:pt x="188976" y="969391"/>
                  </a:lnTo>
                  <a:cubicBezTo>
                    <a:pt x="84582" y="969391"/>
                    <a:pt x="0" y="884809"/>
                    <a:pt x="0" y="780415"/>
                  </a:cubicBezTo>
                  <a:lnTo>
                    <a:pt x="0" y="188976"/>
                  </a:lnTo>
                  <a:lnTo>
                    <a:pt x="12700" y="188976"/>
                  </a:lnTo>
                  <a:lnTo>
                    <a:pt x="0" y="188976"/>
                  </a:lnTo>
                  <a:moveTo>
                    <a:pt x="25400" y="188976"/>
                  </a:moveTo>
                  <a:lnTo>
                    <a:pt x="25400" y="780415"/>
                  </a:lnTo>
                  <a:lnTo>
                    <a:pt x="12700" y="780415"/>
                  </a:lnTo>
                  <a:lnTo>
                    <a:pt x="25400" y="780415"/>
                  </a:lnTo>
                  <a:cubicBezTo>
                    <a:pt x="25400" y="870712"/>
                    <a:pt x="98679" y="943991"/>
                    <a:pt x="188976" y="943991"/>
                  </a:cubicBezTo>
                  <a:lnTo>
                    <a:pt x="780415" y="943991"/>
                  </a:lnTo>
                  <a:cubicBezTo>
                    <a:pt x="870712" y="943991"/>
                    <a:pt x="943991" y="870712"/>
                    <a:pt x="943991" y="780415"/>
                  </a:cubicBezTo>
                  <a:lnTo>
                    <a:pt x="943991" y="188976"/>
                  </a:lnTo>
                  <a:lnTo>
                    <a:pt x="956691" y="188976"/>
                  </a:lnTo>
                  <a:lnTo>
                    <a:pt x="943991" y="188976"/>
                  </a:lnTo>
                  <a:cubicBezTo>
                    <a:pt x="943991" y="98679"/>
                    <a:pt x="870712" y="25400"/>
                    <a:pt x="780415" y="25400"/>
                  </a:cubicBezTo>
                  <a:lnTo>
                    <a:pt x="188976" y="25400"/>
                  </a:lnTo>
                  <a:lnTo>
                    <a:pt x="188976" y="12700"/>
                  </a:lnTo>
                  <a:lnTo>
                    <a:pt x="188976" y="25400"/>
                  </a:lnTo>
                  <a:cubicBezTo>
                    <a:pt x="98679" y="25400"/>
                    <a:pt x="25400" y="98679"/>
                    <a:pt x="25400" y="18897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981926" y="3995737"/>
            <a:ext cx="8204746" cy="503635"/>
            <a:chOff x="0" y="0"/>
            <a:chExt cx="10939662" cy="671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39662" cy="671513"/>
            </a:xfrm>
            <a:custGeom>
              <a:avLst/>
              <a:gdLst/>
              <a:ahLst/>
              <a:cxnLst/>
              <a:rect r="r" b="b" t="t" l="l"/>
              <a:pathLst>
                <a:path h="671513" w="10939662">
                  <a:moveTo>
                    <a:pt x="0" y="0"/>
                  </a:moveTo>
                  <a:lnTo>
                    <a:pt x="10939662" y="0"/>
                  </a:lnTo>
                  <a:lnTo>
                    <a:pt x="10939662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0939662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Camera calibration for intrinsic parameters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49802" y="5221337"/>
            <a:ext cx="727025" cy="727025"/>
            <a:chOff x="0" y="0"/>
            <a:chExt cx="969367" cy="9693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943991" cy="943991"/>
            </a:xfrm>
            <a:custGeom>
              <a:avLst/>
              <a:gdLst/>
              <a:ahLst/>
              <a:cxnLst/>
              <a:rect r="r" b="b" t="t" l="l"/>
              <a:pathLst>
                <a:path h="943991" w="943991">
                  <a:moveTo>
                    <a:pt x="0" y="176276"/>
                  </a:moveTo>
                  <a:cubicBezTo>
                    <a:pt x="0" y="78867"/>
                    <a:pt x="78867" y="0"/>
                    <a:pt x="176276" y="0"/>
                  </a:cubicBezTo>
                  <a:lnTo>
                    <a:pt x="767715" y="0"/>
                  </a:lnTo>
                  <a:cubicBezTo>
                    <a:pt x="864997" y="0"/>
                    <a:pt x="943991" y="78867"/>
                    <a:pt x="943991" y="176276"/>
                  </a:cubicBezTo>
                  <a:lnTo>
                    <a:pt x="943991" y="767715"/>
                  </a:lnTo>
                  <a:cubicBezTo>
                    <a:pt x="943991" y="864997"/>
                    <a:pt x="865124" y="943991"/>
                    <a:pt x="767715" y="943991"/>
                  </a:cubicBezTo>
                  <a:lnTo>
                    <a:pt x="176276" y="943991"/>
                  </a:lnTo>
                  <a:cubicBezTo>
                    <a:pt x="78867" y="943991"/>
                    <a:pt x="0" y="865124"/>
                    <a:pt x="0" y="76771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69391" cy="969391"/>
            </a:xfrm>
            <a:custGeom>
              <a:avLst/>
              <a:gdLst/>
              <a:ahLst/>
              <a:cxnLst/>
              <a:rect r="r" b="b" t="t" l="l"/>
              <a:pathLst>
                <a:path h="969391" w="969391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lnTo>
                    <a:pt x="780415" y="0"/>
                  </a:lnTo>
                  <a:lnTo>
                    <a:pt x="780415" y="12700"/>
                  </a:lnTo>
                  <a:lnTo>
                    <a:pt x="780415" y="0"/>
                  </a:lnTo>
                  <a:lnTo>
                    <a:pt x="780415" y="12700"/>
                  </a:lnTo>
                  <a:lnTo>
                    <a:pt x="780415" y="0"/>
                  </a:lnTo>
                  <a:cubicBezTo>
                    <a:pt x="884809" y="0"/>
                    <a:pt x="969391" y="84582"/>
                    <a:pt x="969391" y="188976"/>
                  </a:cubicBezTo>
                  <a:lnTo>
                    <a:pt x="969391" y="780415"/>
                  </a:lnTo>
                  <a:lnTo>
                    <a:pt x="956691" y="780415"/>
                  </a:lnTo>
                  <a:lnTo>
                    <a:pt x="969391" y="780415"/>
                  </a:lnTo>
                  <a:cubicBezTo>
                    <a:pt x="969391" y="884809"/>
                    <a:pt x="884809" y="969391"/>
                    <a:pt x="780415" y="969391"/>
                  </a:cubicBezTo>
                  <a:lnTo>
                    <a:pt x="780415" y="956691"/>
                  </a:lnTo>
                  <a:lnTo>
                    <a:pt x="780415" y="969391"/>
                  </a:lnTo>
                  <a:lnTo>
                    <a:pt x="188976" y="969391"/>
                  </a:lnTo>
                  <a:lnTo>
                    <a:pt x="188976" y="956691"/>
                  </a:lnTo>
                  <a:lnTo>
                    <a:pt x="188976" y="969391"/>
                  </a:lnTo>
                  <a:cubicBezTo>
                    <a:pt x="84582" y="969391"/>
                    <a:pt x="0" y="884809"/>
                    <a:pt x="0" y="780415"/>
                  </a:cubicBezTo>
                  <a:lnTo>
                    <a:pt x="0" y="188976"/>
                  </a:lnTo>
                  <a:lnTo>
                    <a:pt x="12700" y="188976"/>
                  </a:lnTo>
                  <a:lnTo>
                    <a:pt x="0" y="188976"/>
                  </a:lnTo>
                  <a:moveTo>
                    <a:pt x="25400" y="188976"/>
                  </a:moveTo>
                  <a:lnTo>
                    <a:pt x="25400" y="780415"/>
                  </a:lnTo>
                  <a:lnTo>
                    <a:pt x="12700" y="780415"/>
                  </a:lnTo>
                  <a:lnTo>
                    <a:pt x="25400" y="780415"/>
                  </a:lnTo>
                  <a:cubicBezTo>
                    <a:pt x="25400" y="870712"/>
                    <a:pt x="98679" y="943991"/>
                    <a:pt x="188976" y="943991"/>
                  </a:cubicBezTo>
                  <a:lnTo>
                    <a:pt x="780415" y="943991"/>
                  </a:lnTo>
                  <a:cubicBezTo>
                    <a:pt x="870712" y="943991"/>
                    <a:pt x="943991" y="870712"/>
                    <a:pt x="943991" y="780415"/>
                  </a:cubicBezTo>
                  <a:lnTo>
                    <a:pt x="943991" y="188976"/>
                  </a:lnTo>
                  <a:lnTo>
                    <a:pt x="956691" y="188976"/>
                  </a:lnTo>
                  <a:lnTo>
                    <a:pt x="943991" y="188976"/>
                  </a:lnTo>
                  <a:cubicBezTo>
                    <a:pt x="943991" y="98679"/>
                    <a:pt x="870712" y="25400"/>
                    <a:pt x="780415" y="25400"/>
                  </a:cubicBezTo>
                  <a:lnTo>
                    <a:pt x="188976" y="25400"/>
                  </a:lnTo>
                  <a:lnTo>
                    <a:pt x="188976" y="12700"/>
                  </a:lnTo>
                  <a:lnTo>
                    <a:pt x="188976" y="25400"/>
                  </a:lnTo>
                  <a:cubicBezTo>
                    <a:pt x="98679" y="25400"/>
                    <a:pt x="25400" y="98679"/>
                    <a:pt x="25400" y="18897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81926" y="5333108"/>
            <a:ext cx="8204746" cy="503635"/>
            <a:chOff x="0" y="0"/>
            <a:chExt cx="10939662" cy="6715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39662" cy="671513"/>
            </a:xfrm>
            <a:custGeom>
              <a:avLst/>
              <a:gdLst/>
              <a:ahLst/>
              <a:cxnLst/>
              <a:rect r="r" b="b" t="t" l="l"/>
              <a:pathLst>
                <a:path h="671513" w="10939662">
                  <a:moveTo>
                    <a:pt x="0" y="0"/>
                  </a:moveTo>
                  <a:lnTo>
                    <a:pt x="10939662" y="0"/>
                  </a:lnTo>
                  <a:lnTo>
                    <a:pt x="10939662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10939662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3-D scene reconstruction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49802" y="6558706"/>
            <a:ext cx="727025" cy="727025"/>
            <a:chOff x="0" y="0"/>
            <a:chExt cx="969367" cy="9693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" y="12700"/>
              <a:ext cx="943991" cy="943991"/>
            </a:xfrm>
            <a:custGeom>
              <a:avLst/>
              <a:gdLst/>
              <a:ahLst/>
              <a:cxnLst/>
              <a:rect r="r" b="b" t="t" l="l"/>
              <a:pathLst>
                <a:path h="943991" w="943991">
                  <a:moveTo>
                    <a:pt x="0" y="176276"/>
                  </a:moveTo>
                  <a:cubicBezTo>
                    <a:pt x="0" y="78867"/>
                    <a:pt x="78867" y="0"/>
                    <a:pt x="176276" y="0"/>
                  </a:cubicBezTo>
                  <a:lnTo>
                    <a:pt x="767715" y="0"/>
                  </a:lnTo>
                  <a:cubicBezTo>
                    <a:pt x="864997" y="0"/>
                    <a:pt x="943991" y="78867"/>
                    <a:pt x="943991" y="176276"/>
                  </a:cubicBezTo>
                  <a:lnTo>
                    <a:pt x="943991" y="767715"/>
                  </a:lnTo>
                  <a:cubicBezTo>
                    <a:pt x="943991" y="864997"/>
                    <a:pt x="865124" y="943991"/>
                    <a:pt x="767715" y="943991"/>
                  </a:cubicBezTo>
                  <a:lnTo>
                    <a:pt x="176276" y="943991"/>
                  </a:lnTo>
                  <a:cubicBezTo>
                    <a:pt x="78867" y="943991"/>
                    <a:pt x="0" y="865124"/>
                    <a:pt x="0" y="76771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69391" cy="969391"/>
            </a:xfrm>
            <a:custGeom>
              <a:avLst/>
              <a:gdLst/>
              <a:ahLst/>
              <a:cxnLst/>
              <a:rect r="r" b="b" t="t" l="l"/>
              <a:pathLst>
                <a:path h="969391" w="969391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lnTo>
                    <a:pt x="780415" y="0"/>
                  </a:lnTo>
                  <a:lnTo>
                    <a:pt x="780415" y="12700"/>
                  </a:lnTo>
                  <a:lnTo>
                    <a:pt x="780415" y="0"/>
                  </a:lnTo>
                  <a:lnTo>
                    <a:pt x="780415" y="12700"/>
                  </a:lnTo>
                  <a:lnTo>
                    <a:pt x="780415" y="0"/>
                  </a:lnTo>
                  <a:cubicBezTo>
                    <a:pt x="884809" y="0"/>
                    <a:pt x="969391" y="84582"/>
                    <a:pt x="969391" y="188976"/>
                  </a:cubicBezTo>
                  <a:lnTo>
                    <a:pt x="969391" y="780415"/>
                  </a:lnTo>
                  <a:lnTo>
                    <a:pt x="956691" y="780415"/>
                  </a:lnTo>
                  <a:lnTo>
                    <a:pt x="969391" y="780415"/>
                  </a:lnTo>
                  <a:cubicBezTo>
                    <a:pt x="969391" y="884809"/>
                    <a:pt x="884809" y="969391"/>
                    <a:pt x="780415" y="969391"/>
                  </a:cubicBezTo>
                  <a:lnTo>
                    <a:pt x="780415" y="956691"/>
                  </a:lnTo>
                  <a:lnTo>
                    <a:pt x="780415" y="969391"/>
                  </a:lnTo>
                  <a:lnTo>
                    <a:pt x="188976" y="969391"/>
                  </a:lnTo>
                  <a:lnTo>
                    <a:pt x="188976" y="956691"/>
                  </a:lnTo>
                  <a:lnTo>
                    <a:pt x="188976" y="969391"/>
                  </a:lnTo>
                  <a:cubicBezTo>
                    <a:pt x="84582" y="969391"/>
                    <a:pt x="0" y="884809"/>
                    <a:pt x="0" y="780415"/>
                  </a:cubicBezTo>
                  <a:lnTo>
                    <a:pt x="0" y="188976"/>
                  </a:lnTo>
                  <a:lnTo>
                    <a:pt x="12700" y="188976"/>
                  </a:lnTo>
                  <a:lnTo>
                    <a:pt x="0" y="188976"/>
                  </a:lnTo>
                  <a:moveTo>
                    <a:pt x="25400" y="188976"/>
                  </a:moveTo>
                  <a:lnTo>
                    <a:pt x="25400" y="780415"/>
                  </a:lnTo>
                  <a:lnTo>
                    <a:pt x="12700" y="780415"/>
                  </a:lnTo>
                  <a:lnTo>
                    <a:pt x="25400" y="780415"/>
                  </a:lnTo>
                  <a:cubicBezTo>
                    <a:pt x="25400" y="870712"/>
                    <a:pt x="98679" y="943991"/>
                    <a:pt x="188976" y="943991"/>
                  </a:cubicBezTo>
                  <a:lnTo>
                    <a:pt x="780415" y="943991"/>
                  </a:lnTo>
                  <a:cubicBezTo>
                    <a:pt x="870712" y="943991"/>
                    <a:pt x="943991" y="870712"/>
                    <a:pt x="943991" y="780415"/>
                  </a:cubicBezTo>
                  <a:lnTo>
                    <a:pt x="943991" y="188976"/>
                  </a:lnTo>
                  <a:lnTo>
                    <a:pt x="956691" y="188976"/>
                  </a:lnTo>
                  <a:lnTo>
                    <a:pt x="943991" y="188976"/>
                  </a:lnTo>
                  <a:cubicBezTo>
                    <a:pt x="943991" y="98679"/>
                    <a:pt x="870712" y="25400"/>
                    <a:pt x="780415" y="25400"/>
                  </a:cubicBezTo>
                  <a:lnTo>
                    <a:pt x="188976" y="25400"/>
                  </a:lnTo>
                  <a:lnTo>
                    <a:pt x="188976" y="12700"/>
                  </a:lnTo>
                  <a:lnTo>
                    <a:pt x="188976" y="25400"/>
                  </a:lnTo>
                  <a:cubicBezTo>
                    <a:pt x="98679" y="25400"/>
                    <a:pt x="25400" y="98679"/>
                    <a:pt x="25400" y="18897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981926" y="6670476"/>
            <a:ext cx="8204746" cy="503635"/>
            <a:chOff x="0" y="0"/>
            <a:chExt cx="10939662" cy="671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939662" cy="671513"/>
            </a:xfrm>
            <a:custGeom>
              <a:avLst/>
              <a:gdLst/>
              <a:ahLst/>
              <a:cxnLst/>
              <a:rect r="r" b="b" t="t" l="l"/>
              <a:pathLst>
                <a:path h="671513" w="10939662">
                  <a:moveTo>
                    <a:pt x="0" y="0"/>
                  </a:moveTo>
                  <a:lnTo>
                    <a:pt x="10939662" y="0"/>
                  </a:lnTo>
                  <a:lnTo>
                    <a:pt x="10939662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10939662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Augmented reality aligns virtual and real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9802" y="7896076"/>
            <a:ext cx="727025" cy="727025"/>
            <a:chOff x="0" y="0"/>
            <a:chExt cx="969367" cy="96936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00" y="12700"/>
              <a:ext cx="943991" cy="943991"/>
            </a:xfrm>
            <a:custGeom>
              <a:avLst/>
              <a:gdLst/>
              <a:ahLst/>
              <a:cxnLst/>
              <a:rect r="r" b="b" t="t" l="l"/>
              <a:pathLst>
                <a:path h="943991" w="943991">
                  <a:moveTo>
                    <a:pt x="0" y="176276"/>
                  </a:moveTo>
                  <a:cubicBezTo>
                    <a:pt x="0" y="78867"/>
                    <a:pt x="78867" y="0"/>
                    <a:pt x="176276" y="0"/>
                  </a:cubicBezTo>
                  <a:lnTo>
                    <a:pt x="767715" y="0"/>
                  </a:lnTo>
                  <a:cubicBezTo>
                    <a:pt x="864997" y="0"/>
                    <a:pt x="943991" y="78867"/>
                    <a:pt x="943991" y="176276"/>
                  </a:cubicBezTo>
                  <a:lnTo>
                    <a:pt x="943991" y="767715"/>
                  </a:lnTo>
                  <a:cubicBezTo>
                    <a:pt x="943991" y="864997"/>
                    <a:pt x="865124" y="943991"/>
                    <a:pt x="767715" y="943991"/>
                  </a:cubicBezTo>
                  <a:lnTo>
                    <a:pt x="176276" y="943991"/>
                  </a:lnTo>
                  <a:cubicBezTo>
                    <a:pt x="78867" y="943991"/>
                    <a:pt x="0" y="865124"/>
                    <a:pt x="0" y="76771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69391" cy="969391"/>
            </a:xfrm>
            <a:custGeom>
              <a:avLst/>
              <a:gdLst/>
              <a:ahLst/>
              <a:cxnLst/>
              <a:rect r="r" b="b" t="t" l="l"/>
              <a:pathLst>
                <a:path h="969391" w="969391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lnTo>
                    <a:pt x="780415" y="0"/>
                  </a:lnTo>
                  <a:lnTo>
                    <a:pt x="780415" y="12700"/>
                  </a:lnTo>
                  <a:lnTo>
                    <a:pt x="780415" y="0"/>
                  </a:lnTo>
                  <a:lnTo>
                    <a:pt x="780415" y="12700"/>
                  </a:lnTo>
                  <a:lnTo>
                    <a:pt x="780415" y="0"/>
                  </a:lnTo>
                  <a:cubicBezTo>
                    <a:pt x="884809" y="0"/>
                    <a:pt x="969391" y="84582"/>
                    <a:pt x="969391" y="188976"/>
                  </a:cubicBezTo>
                  <a:lnTo>
                    <a:pt x="969391" y="780415"/>
                  </a:lnTo>
                  <a:lnTo>
                    <a:pt x="956691" y="780415"/>
                  </a:lnTo>
                  <a:lnTo>
                    <a:pt x="969391" y="780415"/>
                  </a:lnTo>
                  <a:cubicBezTo>
                    <a:pt x="969391" y="884809"/>
                    <a:pt x="884809" y="969391"/>
                    <a:pt x="780415" y="969391"/>
                  </a:cubicBezTo>
                  <a:lnTo>
                    <a:pt x="780415" y="956691"/>
                  </a:lnTo>
                  <a:lnTo>
                    <a:pt x="780415" y="969391"/>
                  </a:lnTo>
                  <a:lnTo>
                    <a:pt x="188976" y="969391"/>
                  </a:lnTo>
                  <a:lnTo>
                    <a:pt x="188976" y="956691"/>
                  </a:lnTo>
                  <a:lnTo>
                    <a:pt x="188976" y="969391"/>
                  </a:lnTo>
                  <a:cubicBezTo>
                    <a:pt x="84582" y="969391"/>
                    <a:pt x="0" y="884809"/>
                    <a:pt x="0" y="780415"/>
                  </a:cubicBezTo>
                  <a:lnTo>
                    <a:pt x="0" y="188976"/>
                  </a:lnTo>
                  <a:lnTo>
                    <a:pt x="12700" y="188976"/>
                  </a:lnTo>
                  <a:lnTo>
                    <a:pt x="0" y="188976"/>
                  </a:lnTo>
                  <a:moveTo>
                    <a:pt x="25400" y="188976"/>
                  </a:moveTo>
                  <a:lnTo>
                    <a:pt x="25400" y="780415"/>
                  </a:lnTo>
                  <a:lnTo>
                    <a:pt x="12700" y="780415"/>
                  </a:lnTo>
                  <a:lnTo>
                    <a:pt x="25400" y="780415"/>
                  </a:lnTo>
                  <a:cubicBezTo>
                    <a:pt x="25400" y="870712"/>
                    <a:pt x="98679" y="943991"/>
                    <a:pt x="188976" y="943991"/>
                  </a:cubicBezTo>
                  <a:lnTo>
                    <a:pt x="780415" y="943991"/>
                  </a:lnTo>
                  <a:cubicBezTo>
                    <a:pt x="870712" y="943991"/>
                    <a:pt x="943991" y="870712"/>
                    <a:pt x="943991" y="780415"/>
                  </a:cubicBezTo>
                  <a:lnTo>
                    <a:pt x="943991" y="188976"/>
                  </a:lnTo>
                  <a:lnTo>
                    <a:pt x="956691" y="188976"/>
                  </a:lnTo>
                  <a:lnTo>
                    <a:pt x="943991" y="188976"/>
                  </a:lnTo>
                  <a:cubicBezTo>
                    <a:pt x="943991" y="98679"/>
                    <a:pt x="870712" y="25400"/>
                    <a:pt x="780415" y="25400"/>
                  </a:cubicBezTo>
                  <a:lnTo>
                    <a:pt x="188976" y="25400"/>
                  </a:lnTo>
                  <a:lnTo>
                    <a:pt x="188976" y="12700"/>
                  </a:lnTo>
                  <a:lnTo>
                    <a:pt x="188976" y="25400"/>
                  </a:lnTo>
                  <a:cubicBezTo>
                    <a:pt x="98679" y="25400"/>
                    <a:pt x="25400" y="98679"/>
                    <a:pt x="25400" y="18897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981926" y="8007846"/>
            <a:ext cx="8204746" cy="503635"/>
            <a:chOff x="0" y="0"/>
            <a:chExt cx="10939662" cy="671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939662" cy="671513"/>
            </a:xfrm>
            <a:custGeom>
              <a:avLst/>
              <a:gdLst/>
              <a:ahLst/>
              <a:cxnLst/>
              <a:rect r="r" b="b" t="t" l="l"/>
              <a:pathLst>
                <a:path h="671513" w="10939662">
                  <a:moveTo>
                    <a:pt x="0" y="0"/>
                  </a:moveTo>
                  <a:lnTo>
                    <a:pt x="10939662" y="0"/>
                  </a:lnTo>
                  <a:lnTo>
                    <a:pt x="10939662" y="671513"/>
                  </a:lnTo>
                  <a:lnTo>
                    <a:pt x="0" y="671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10939662" cy="776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Robotics spatial navigation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59327" y="3206055"/>
            <a:ext cx="6993434" cy="874067"/>
            <a:chOff x="0" y="0"/>
            <a:chExt cx="9324578" cy="1165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24578" cy="1165423"/>
            </a:xfrm>
            <a:custGeom>
              <a:avLst/>
              <a:gdLst/>
              <a:ahLst/>
              <a:cxnLst/>
              <a:rect r="r" b="b" t="t" l="l"/>
              <a:pathLst>
                <a:path h="1165423" w="9324578">
                  <a:moveTo>
                    <a:pt x="0" y="0"/>
                  </a:moveTo>
                  <a:lnTo>
                    <a:pt x="9324578" y="0"/>
                  </a:lnTo>
                  <a:lnTo>
                    <a:pt x="9324578" y="1165423"/>
                  </a:lnTo>
                  <a:lnTo>
                    <a:pt x="0" y="116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324578" cy="119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Leads Into...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959327" y="4552058"/>
            <a:ext cx="703361" cy="703361"/>
          </a:xfrm>
          <a:custGeom>
            <a:avLst/>
            <a:gdLst/>
            <a:ahLst/>
            <a:cxnLst/>
            <a:rect r="r" b="b" t="t" l="l"/>
            <a:pathLst>
              <a:path h="703361" w="703361">
                <a:moveTo>
                  <a:pt x="0" y="0"/>
                </a:moveTo>
                <a:lnTo>
                  <a:pt x="703362" y="0"/>
                </a:lnTo>
                <a:lnTo>
                  <a:pt x="703362" y="703361"/>
                </a:lnTo>
                <a:lnTo>
                  <a:pt x="0" y="703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59327" y="5570041"/>
            <a:ext cx="2813448" cy="1007269"/>
            <a:chOff x="0" y="0"/>
            <a:chExt cx="3751263" cy="13430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51263" cy="1343025"/>
            </a:xfrm>
            <a:custGeom>
              <a:avLst/>
              <a:gdLst/>
              <a:ahLst/>
              <a:cxnLst/>
              <a:rect r="r" b="b" t="t" l="l"/>
              <a:pathLst>
                <a:path h="1343025" w="3751263">
                  <a:moveTo>
                    <a:pt x="0" y="0"/>
                  </a:moveTo>
                  <a:lnTo>
                    <a:pt x="3751263" y="0"/>
                  </a:lnTo>
                  <a:lnTo>
                    <a:pt x="3751263" y="1343025"/>
                  </a:lnTo>
                  <a:lnTo>
                    <a:pt x="0" y="1343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3751263" cy="1447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Binocular stereopsis: depth from two views</a:t>
              </a:r>
            </a:p>
          </p:txBody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11166127" y="4552058"/>
            <a:ext cx="703361" cy="703361"/>
          </a:xfrm>
          <a:custGeom>
            <a:avLst/>
            <a:gdLst/>
            <a:ahLst/>
            <a:cxnLst/>
            <a:rect r="r" b="b" t="t" l="l"/>
            <a:pathLst>
              <a:path h="703361" w="703361">
                <a:moveTo>
                  <a:pt x="0" y="0"/>
                </a:moveTo>
                <a:lnTo>
                  <a:pt x="703362" y="0"/>
                </a:lnTo>
                <a:lnTo>
                  <a:pt x="703362" y="703361"/>
                </a:lnTo>
                <a:lnTo>
                  <a:pt x="0" y="703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166127" y="5570041"/>
            <a:ext cx="2813596" cy="1007269"/>
            <a:chOff x="0" y="0"/>
            <a:chExt cx="3751462" cy="1343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51462" cy="1343025"/>
            </a:xfrm>
            <a:custGeom>
              <a:avLst/>
              <a:gdLst/>
              <a:ahLst/>
              <a:cxnLst/>
              <a:rect r="r" b="b" t="t" l="l"/>
              <a:pathLst>
                <a:path h="1343025" w="3751462">
                  <a:moveTo>
                    <a:pt x="0" y="0"/>
                  </a:moveTo>
                  <a:lnTo>
                    <a:pt x="3751462" y="0"/>
                  </a:lnTo>
                  <a:lnTo>
                    <a:pt x="3751462" y="1343025"/>
                  </a:lnTo>
                  <a:lnTo>
                    <a:pt x="0" y="1343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3751462" cy="1447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Epipolar geometry: view constraints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4373076" y="4552058"/>
            <a:ext cx="703361" cy="703361"/>
          </a:xfrm>
          <a:custGeom>
            <a:avLst/>
            <a:gdLst/>
            <a:ahLst/>
            <a:cxnLst/>
            <a:rect r="r" b="b" t="t" l="l"/>
            <a:pathLst>
              <a:path h="703361" w="703361">
                <a:moveTo>
                  <a:pt x="0" y="0"/>
                </a:moveTo>
                <a:lnTo>
                  <a:pt x="703361" y="0"/>
                </a:lnTo>
                <a:lnTo>
                  <a:pt x="703361" y="703361"/>
                </a:lnTo>
                <a:lnTo>
                  <a:pt x="0" y="703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373076" y="5570041"/>
            <a:ext cx="2813448" cy="1510904"/>
            <a:chOff x="0" y="0"/>
            <a:chExt cx="3751263" cy="20145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51263" cy="2014538"/>
            </a:xfrm>
            <a:custGeom>
              <a:avLst/>
              <a:gdLst/>
              <a:ahLst/>
              <a:cxnLst/>
              <a:rect r="r" b="b" t="t" l="l"/>
              <a:pathLst>
                <a:path h="2014538" w="3751263">
                  <a:moveTo>
                    <a:pt x="0" y="0"/>
                  </a:moveTo>
                  <a:lnTo>
                    <a:pt x="3751263" y="0"/>
                  </a:lnTo>
                  <a:lnTo>
                    <a:pt x="3751263" y="2014538"/>
                  </a:lnTo>
                  <a:lnTo>
                    <a:pt x="0" y="2014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3751263" cy="21193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Structure from motion: depth from movement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01329" y="3683645"/>
            <a:ext cx="6993434" cy="874067"/>
            <a:chOff x="0" y="0"/>
            <a:chExt cx="9324578" cy="11654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24578" cy="1165423"/>
            </a:xfrm>
            <a:custGeom>
              <a:avLst/>
              <a:gdLst/>
              <a:ahLst/>
              <a:cxnLst/>
              <a:rect r="r" b="b" t="t" l="l"/>
              <a:pathLst>
                <a:path h="1165423" w="9324578">
                  <a:moveTo>
                    <a:pt x="0" y="0"/>
                  </a:moveTo>
                  <a:lnTo>
                    <a:pt x="9324578" y="0"/>
                  </a:lnTo>
                  <a:lnTo>
                    <a:pt x="9324578" y="1165423"/>
                  </a:lnTo>
                  <a:lnTo>
                    <a:pt x="0" y="116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324578" cy="119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Summary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1329" y="5312866"/>
            <a:ext cx="4849415" cy="1007269"/>
            <a:chOff x="0" y="0"/>
            <a:chExt cx="6465887" cy="1343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65887" cy="1343025"/>
            </a:xfrm>
            <a:custGeom>
              <a:avLst/>
              <a:gdLst/>
              <a:ahLst/>
              <a:cxnLst/>
              <a:rect r="r" b="b" t="t" l="l"/>
              <a:pathLst>
                <a:path h="1343025" w="6465887">
                  <a:moveTo>
                    <a:pt x="0" y="0"/>
                  </a:moveTo>
                  <a:lnTo>
                    <a:pt x="6465887" y="0"/>
                  </a:lnTo>
                  <a:lnTo>
                    <a:pt x="6465887" y="1343025"/>
                  </a:lnTo>
                  <a:lnTo>
                    <a:pt x="0" y="1343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6465887" cy="1447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Perspective transforms flat images to 3-D data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27924" y="5312866"/>
            <a:ext cx="4849415" cy="1007269"/>
            <a:chOff x="0" y="0"/>
            <a:chExt cx="6465887" cy="1343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65887" cy="1343025"/>
            </a:xfrm>
            <a:custGeom>
              <a:avLst/>
              <a:gdLst/>
              <a:ahLst/>
              <a:cxnLst/>
              <a:rect r="r" b="b" t="t" l="l"/>
              <a:pathLst>
                <a:path h="1343025" w="6465887">
                  <a:moveTo>
                    <a:pt x="0" y="0"/>
                  </a:moveTo>
                  <a:lnTo>
                    <a:pt x="6465887" y="0"/>
                  </a:lnTo>
                  <a:lnTo>
                    <a:pt x="6465887" y="1343025"/>
                  </a:lnTo>
                  <a:lnTo>
                    <a:pt x="0" y="1343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6465887" cy="1447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Uses pinhole camera and projection equations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54520" y="5312866"/>
            <a:ext cx="4849415" cy="1007269"/>
            <a:chOff x="0" y="0"/>
            <a:chExt cx="6465887" cy="1343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65887" cy="1343025"/>
            </a:xfrm>
            <a:custGeom>
              <a:avLst/>
              <a:gdLst/>
              <a:ahLst/>
              <a:cxnLst/>
              <a:rect r="r" b="b" t="t" l="l"/>
              <a:pathLst>
                <a:path h="1343025" w="6465887">
                  <a:moveTo>
                    <a:pt x="0" y="0"/>
                  </a:moveTo>
                  <a:lnTo>
                    <a:pt x="6465887" y="0"/>
                  </a:lnTo>
                  <a:lnTo>
                    <a:pt x="6465887" y="1343025"/>
                  </a:lnTo>
                  <a:lnTo>
                    <a:pt x="0" y="1343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6465887" cy="1447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243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Foundation for stereo vision, AR, robotics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DAGmsumLkzU</dc:identifier>
  <dcterms:modified xsi:type="dcterms:W3CDTF">2011-08-01T06:04:30Z</dcterms:modified>
  <cp:revision>1</cp:revision>
</cp:coreProperties>
</file>